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5"/>
  </p:notesMasterIdLst>
  <p:sldIdLst>
    <p:sldId id="256" r:id="rId3"/>
    <p:sldId id="257" r:id="rId4"/>
    <p:sldId id="267" r:id="rId5"/>
    <p:sldId id="265" r:id="rId6"/>
    <p:sldId id="258" r:id="rId7"/>
    <p:sldId id="259" r:id="rId8"/>
    <p:sldId id="261" r:id="rId9"/>
    <p:sldId id="260" r:id="rId10"/>
    <p:sldId id="268" r:id="rId11"/>
    <p:sldId id="264" r:id="rId12"/>
    <p:sldId id="266" r:id="rId13"/>
    <p:sldId id="263" r:id="rId14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20000"/>
      </a:spcBef>
      <a:spcAft>
        <a:spcPct val="0"/>
      </a:spcAft>
      <a:buFont typeface="Wingdings" pitchFamily="2" charset="2"/>
      <a:buChar char="w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Font typeface="Wingdings" pitchFamily="2" charset="2"/>
      <a:buChar char="w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Font typeface="Wingdings" pitchFamily="2" charset="2"/>
      <a:buChar char="w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Font typeface="Wingdings" pitchFamily="2" charset="2"/>
      <a:buChar char="w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Font typeface="Wingdings" pitchFamily="2" charset="2"/>
      <a:buChar char="w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07/7/7/main" val="777777" mc:Ignorable=""/>
    <a:srgbClr xmlns:mc="http://schemas.openxmlformats.org/markup-compatibility/2006" xmlns:a14="http://schemas.microsoft.com/office/drawing/2007/7/7/main" val="DDDDDD" mc:Ignorable=""/>
    <a:srgbClr xmlns:mc="http://schemas.openxmlformats.org/markup-compatibility/2006" xmlns:a14="http://schemas.microsoft.com/office/drawing/2007/7/7/main" val="969696" mc:Ignorable=""/>
    <a:srgbClr xmlns:mc="http://schemas.openxmlformats.org/markup-compatibility/2006" xmlns:a14="http://schemas.microsoft.com/office/drawing/2007/7/7/main" val="FF6600" mc:Ignorable=""/>
    <a:srgbClr xmlns:mc="http://schemas.openxmlformats.org/markup-compatibility/2006" xmlns:a14="http://schemas.microsoft.com/office/drawing/2007/7/7/main" val="111111" mc:Ignorable=""/>
  </p:clrMru>
  <p:extLst>
    <p:ext uri="{E76CE94A-603C-4142-B9EB-6D1370010A27}">
      <p14:discardImageEditData xmlns:p14="http://schemas.microsoft.com/office/powerpoint/2007/7/12/main" val="0"/>
    </p:ext>
    <p:ext uri="{D31A062A-798A-4329-ABDD-BBA856620510}">
      <p14:defaultImageDpi xmlns:p14="http://schemas.microsoft.com/office/powerpoint/2007/7/12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55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ECBEA-283A-4EC9-AEF7-F490CCECA874}" type="datetimeFigureOut">
              <a:rPr lang="en-US" smtClean="0"/>
              <a:pPr/>
              <a:t>10/16/2009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7C09D-BC31-4830-97E6-DB0704791E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011040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C09D-BC31-4830-97E6-DB0704791E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MSDB is the policy store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C09D-BC31-4830-97E6-DB0704791E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C09D-BC31-4830-97E6-DB0704791E8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C09D-BC31-4830-97E6-DB0704791E8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AE07-8239-444C-BF2D-68FD68F1C6A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FB0C3-C0EE-49E2-B7F0-6A6F613A2BA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3FD49-63FE-481F-9452-F1DB56775FB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DFB44-79B0-468E-AA3F-BA0201A3D1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83859-2B11-4951-9428-723F6BA9475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87BC-F9E4-463E-BDB8-CD9E82269CC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2236-4C6C-4AB0-B5B3-10B0A80E7C5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F5DF-5414-4EFC-8107-1C0B53170FD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7BD4-EC56-41F1-B281-4373E8D3624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3869-F4FA-495F-B8B8-03C3DDE8158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697-56BB-4FC6-8DAD-BEFA7E8F136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81736-A063-4704-8E45-968315E9CA14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qlchicken.com/" TargetMode="External"/><Relationship Id="rId2" Type="http://schemas.openxmlformats.org/officeDocument/2006/relationships/hyperlink" Target="mailto:jorge@sqlchicken.com?subject=PBM%20Presentation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twitter.com/sqlchicken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qlserverbeta.com/" TargetMode="External"/><Relationship Id="rId7" Type="http://schemas.openxmlformats.org/officeDocument/2006/relationships/hyperlink" Target="http://epmframework.codeplex.com/" TargetMode="External"/><Relationship Id="rId2" Type="http://schemas.openxmlformats.org/officeDocument/2006/relationships/hyperlink" Target="http://www.microsoft.com/sqlserver/2008/en/us/trial-software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sdn.microsoft.com/en-us/library/bb510667.aspx" TargetMode="External"/><Relationship Id="rId5" Type="http://schemas.openxmlformats.org/officeDocument/2006/relationships/hyperlink" Target="http://tinyurl.com/ll2kzw" TargetMode="External"/><Relationship Id="rId4" Type="http://schemas.openxmlformats.org/officeDocument/2006/relationships/hyperlink" Target="http://blogs.msdn.com/sqlpbm/default.asp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qlchicken.com/" TargetMode="External"/><Relationship Id="rId2" Type="http://schemas.openxmlformats.org/officeDocument/2006/relationships/hyperlink" Target="mailto:jorge@sqlchicken.com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speakerrate.com/sqlchicke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Policy Based Management 101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Jorge </a:t>
            </a:r>
            <a:r>
              <a:rPr lang="en-US" dirty="0" err="1" smtClean="0"/>
              <a:t>Segarra</a:t>
            </a:r>
            <a:endParaRPr lang="en-US" dirty="0" smtClean="0"/>
          </a:p>
          <a:p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jorge@sqlchicken.com</a:t>
            </a:r>
            <a:endParaRPr lang="en-US" dirty="0" smtClean="0"/>
          </a:p>
          <a:p>
            <a:r>
              <a:rPr lang="en-US" dirty="0" smtClean="0"/>
              <a:t>Blog: </a:t>
            </a:r>
            <a:r>
              <a:rPr lang="en-US" dirty="0" smtClean="0">
                <a:hlinkClick r:id="rId3"/>
              </a:rPr>
              <a:t>http://sqlchicken.com</a:t>
            </a:r>
            <a:endParaRPr lang="en-US" dirty="0" smtClean="0"/>
          </a:p>
          <a:p>
            <a:r>
              <a:rPr lang="en-US" dirty="0" smtClean="0"/>
              <a:t>Twitter: </a:t>
            </a:r>
            <a:r>
              <a:rPr lang="en-US" dirty="0" smtClean="0">
                <a:hlinkClick r:id="rId4"/>
              </a:rPr>
              <a:t>http://twitter.com/sqlchicken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Download SQL 2008 Enterprise(180 days)</a:t>
            </a:r>
          </a:p>
          <a:p>
            <a:pPr lvl="1"/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www.microsoft.com/sqlserver/2008/en/us/trial-software.aspx</a:t>
            </a:r>
            <a:endParaRPr lang="en-US" sz="2400" dirty="0" smtClean="0"/>
          </a:p>
          <a:p>
            <a:r>
              <a:rPr lang="en-US" sz="2400" dirty="0" smtClean="0"/>
              <a:t>Free SQL 2008 Hosted Test Labs</a:t>
            </a:r>
          </a:p>
          <a:p>
            <a:pPr lvl="1"/>
            <a:r>
              <a:rPr lang="en-US" sz="2400" dirty="0" smtClean="0">
                <a:hlinkClick r:id="rId3"/>
              </a:rPr>
              <a:t>http://sqlserverbeta.com</a:t>
            </a:r>
            <a:endParaRPr lang="en-US" sz="2400" dirty="0" smtClean="0"/>
          </a:p>
          <a:p>
            <a:r>
              <a:rPr lang="en-US" sz="2400" dirty="0" smtClean="0"/>
              <a:t>SQLPBM Blog</a:t>
            </a:r>
          </a:p>
          <a:p>
            <a:pPr lvl="1"/>
            <a:r>
              <a:rPr lang="en-US" sz="2400" dirty="0" smtClean="0">
                <a:hlinkClick r:id="rId4"/>
              </a:rPr>
              <a:t>http://blogs.msdn.com/sqlpbm/default.aspx</a:t>
            </a:r>
            <a:endParaRPr lang="en-US" sz="2400" dirty="0" smtClean="0"/>
          </a:p>
          <a:p>
            <a:r>
              <a:rPr lang="en-US" sz="2400" dirty="0" smtClean="0"/>
              <a:t>Using PBM in SQL 2008 (</a:t>
            </a:r>
            <a:r>
              <a:rPr lang="en-US" sz="2400" dirty="0" err="1" smtClean="0"/>
              <a:t>Hongei</a:t>
            </a:r>
            <a:r>
              <a:rPr lang="en-US" sz="2400" dirty="0" smtClean="0"/>
              <a:t> </a:t>
            </a:r>
            <a:r>
              <a:rPr lang="en-US" sz="2400" dirty="0" err="1" smtClean="0"/>
              <a:t>Guo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>
                <a:hlinkClick r:id="rId5"/>
              </a:rPr>
              <a:t>http://tinyurl.com/ll2kzw</a:t>
            </a:r>
            <a:endParaRPr lang="en-US" sz="2400" dirty="0" smtClean="0"/>
          </a:p>
          <a:p>
            <a:r>
              <a:rPr lang="en-US" sz="2400" dirty="0" smtClean="0"/>
              <a:t>MSDN</a:t>
            </a:r>
          </a:p>
          <a:p>
            <a:pPr lvl="1"/>
            <a:r>
              <a:rPr lang="en-US" sz="2400" dirty="0" smtClean="0">
                <a:hlinkClick r:id="rId6"/>
              </a:rPr>
              <a:t>http://msdn.microsoft.com/en-us/library/bb510667.aspx</a:t>
            </a:r>
            <a:endParaRPr lang="en-US" sz="2400" b="1" dirty="0" smtClean="0"/>
          </a:p>
          <a:p>
            <a:r>
              <a:rPr lang="en-US" sz="2400" dirty="0" smtClean="0"/>
              <a:t>Enterprise Policy Mgt Framework</a:t>
            </a:r>
          </a:p>
          <a:p>
            <a:pPr lvl="1"/>
            <a:r>
              <a:rPr lang="en-US" sz="2400" dirty="0" smtClean="0">
                <a:hlinkClick r:id="rId7"/>
              </a:rPr>
              <a:t>http://epmframework.codeplex.com/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EPM Framework</a:t>
            </a:r>
            <a:endParaRPr lang="en-US" dirty="0"/>
          </a:p>
        </p:txBody>
      </p:sp>
      <p:pic>
        <p:nvPicPr>
          <p:cNvPr id="4" name="Content Placeholder 3" descr="DashboardScreenShot3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1" y="1124406"/>
            <a:ext cx="6477000" cy="5673117"/>
          </a:xfrm>
        </p:spPr>
      </p:pic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1676400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Questions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Contact info:</a:t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900" u="sng" dirty="0" smtClean="0"/>
              <a:t>email</a:t>
            </a:r>
            <a:r>
              <a:rPr lang="en-US" sz="2900" dirty="0" smtClean="0"/>
              <a:t>: </a:t>
            </a:r>
            <a:r>
              <a:rPr lang="en-US" sz="2900" dirty="0" smtClean="0">
                <a:hlinkClick r:id="rId2"/>
              </a:rPr>
              <a:t>jorge@sqlchicken.com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u="sng" dirty="0" smtClean="0"/>
              <a:t>blog</a:t>
            </a:r>
            <a:r>
              <a:rPr lang="en-US" sz="2900" dirty="0" smtClean="0"/>
              <a:t>: </a:t>
            </a:r>
            <a:r>
              <a:rPr lang="en-US" sz="2900" dirty="0" smtClean="0">
                <a:hlinkClick r:id="rId3"/>
              </a:rPr>
              <a:t>http://SQLCHICKEN.COM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u="sng" dirty="0" smtClean="0"/>
              <a:t>TWITTER</a:t>
            </a:r>
            <a:r>
              <a:rPr lang="en-US" sz="2900" dirty="0"/>
              <a:t>: @</a:t>
            </a:r>
            <a:r>
              <a:rPr lang="en-US" sz="2900" dirty="0" smtClean="0"/>
              <a:t>SQLCHICKEN</a:t>
            </a:r>
            <a:br>
              <a:rPr lang="en-US" sz="2900" dirty="0" smtClean="0"/>
            </a:br>
            <a:r>
              <a:rPr lang="en-US" sz="2900" u="sng" dirty="0" err="1" smtClean="0"/>
              <a:t>feedback</a:t>
            </a:r>
            <a:r>
              <a:rPr lang="en-US" sz="2900" dirty="0" err="1" smtClean="0"/>
              <a:t>:</a:t>
            </a:r>
            <a:r>
              <a:rPr lang="en-US" sz="2900" dirty="0" err="1" smtClean="0">
                <a:hlinkClick r:id="rId4"/>
              </a:rPr>
              <a:t>http</a:t>
            </a:r>
            <a:r>
              <a:rPr lang="en-US" sz="2900" dirty="0">
                <a:hlinkClick r:id="rId4"/>
              </a:rPr>
              <a:t>://speakerrate.com/sqlchicken</a:t>
            </a:r>
            <a:endParaRPr lang="en-US" sz="2900" dirty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 Community Health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9600" dirty="0" smtClean="0"/>
              <a:t>Serving Tampa since 1968, started with 208-bed facility</a:t>
            </a:r>
          </a:p>
          <a:p>
            <a:pPr>
              <a:buFont typeface="Arial" pitchFamily="34" charset="0"/>
              <a:buChar char="•"/>
            </a:pPr>
            <a:endParaRPr lang="en-US" sz="9600" dirty="0" smtClean="0"/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Today: UCH-Main Campus (Fletcher, 357-bed facility), UCH-</a:t>
            </a:r>
            <a:r>
              <a:rPr lang="en-US" sz="9600" dirty="0" err="1" smtClean="0"/>
              <a:t>Carrollwood</a:t>
            </a:r>
            <a:r>
              <a:rPr lang="en-US" sz="9600" dirty="0" smtClean="0"/>
              <a:t>, Pepin Heart Hospital, Women’s Center, Breast Care Center, Helen Ellis Memorial Hospital, LTAC + various Physician Care branches</a:t>
            </a:r>
          </a:p>
          <a:p>
            <a:pPr>
              <a:buFont typeface="Arial" pitchFamily="34" charset="0"/>
              <a:buChar char="•"/>
            </a:pPr>
            <a:endParaRPr lang="en-US" sz="9600" dirty="0" smtClean="0"/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~4,000 End users</a:t>
            </a:r>
          </a:p>
          <a:p>
            <a:pPr>
              <a:buFont typeface="Arial" pitchFamily="34" charset="0"/>
              <a:buChar char="•"/>
            </a:pPr>
            <a:endParaRPr lang="en-US" sz="9600" dirty="0" smtClean="0"/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IT Dept 40-50; 15 in Technical Services</a:t>
            </a:r>
          </a:p>
          <a:p>
            <a:pPr>
              <a:buFont typeface="Arial" pitchFamily="34" charset="0"/>
              <a:buChar char="•"/>
            </a:pPr>
            <a:endParaRPr lang="en-US" sz="9600" dirty="0" smtClean="0"/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Over 400+ applications!</a:t>
            </a:r>
          </a:p>
          <a:p>
            <a:pPr>
              <a:buFont typeface="Arial" pitchFamily="34" charset="0"/>
              <a:buChar char="•"/>
            </a:pPr>
            <a:endParaRPr lang="en-US" sz="9600" dirty="0" smtClean="0"/>
          </a:p>
          <a:p>
            <a:pPr>
              <a:buFont typeface="Arial" pitchFamily="34" charset="0"/>
              <a:buChar char="•"/>
            </a:pPr>
            <a:r>
              <a:rPr lang="en-US" sz="9600" dirty="0" smtClean="0"/>
              <a:t>~100+ SQL Servers (2000/05/08)</a:t>
            </a:r>
          </a:p>
          <a:p>
            <a:pPr lvl="1">
              <a:buFont typeface="Arial" pitchFamily="34" charset="0"/>
              <a:buChar char="•"/>
            </a:pPr>
            <a:r>
              <a:rPr lang="en-US" sz="9600" dirty="0" smtClean="0"/>
              <a:t>Almost 50% virtualized!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PBM</a:t>
            </a:r>
          </a:p>
          <a:p>
            <a:r>
              <a:rPr lang="en-US" dirty="0" smtClean="0"/>
              <a:t>Architecture</a:t>
            </a:r>
          </a:p>
          <a:p>
            <a:r>
              <a:rPr lang="en-US" dirty="0" smtClean="0"/>
              <a:t>Demos/Examples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PBM?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895600"/>
            <a:ext cx="8229600" cy="4525963"/>
          </a:xfrm>
        </p:spPr>
        <p:txBody>
          <a:bodyPr/>
          <a:lstStyle/>
          <a:p>
            <a:r>
              <a:rPr lang="en-US" dirty="0" smtClean="0"/>
              <a:t>A system for managing one or more instances of SQL Server 2008* (BOL)</a:t>
            </a:r>
          </a:p>
          <a:p>
            <a:pPr lvl="1"/>
            <a:r>
              <a:rPr lang="en-US" dirty="0" smtClean="0"/>
              <a:t>*Can manage 2000/2005 as </a:t>
            </a:r>
            <a:r>
              <a:rPr lang="en-US" sz="3200" dirty="0" smtClean="0"/>
              <a:t>well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Policy Based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Ease of Management</a:t>
            </a:r>
          </a:p>
          <a:p>
            <a:pPr lvl="1"/>
            <a:r>
              <a:rPr lang="en-US" dirty="0" smtClean="0"/>
              <a:t>CMS (Req. SQL 2008 Std or higher)</a:t>
            </a:r>
          </a:p>
          <a:p>
            <a:r>
              <a:rPr lang="en-US" dirty="0" smtClean="0"/>
              <a:t>Consistency</a:t>
            </a:r>
          </a:p>
          <a:p>
            <a:pPr lvl="1"/>
            <a:r>
              <a:rPr lang="en-US" dirty="0" smtClean="0"/>
              <a:t>Apply policies across multiple </a:t>
            </a:r>
            <a:r>
              <a:rPr lang="en-US" dirty="0" smtClean="0"/>
              <a:t>servers</a:t>
            </a:r>
          </a:p>
          <a:p>
            <a:pPr lvl="1"/>
            <a:r>
              <a:rPr lang="en-US" dirty="0" smtClean="0"/>
              <a:t>Policy control on SQL 2000 and higher*</a:t>
            </a:r>
            <a:endParaRPr lang="en-US" dirty="0" smtClean="0"/>
          </a:p>
          <a:p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Compliance (HIPAA,SOX)</a:t>
            </a:r>
          </a:p>
          <a:p>
            <a:pPr lvl="1"/>
            <a:r>
              <a:rPr lang="en-US" dirty="0" smtClean="0"/>
              <a:t>Prevent / Notify </a:t>
            </a:r>
            <a:r>
              <a:rPr lang="en-US" dirty="0" smtClean="0"/>
              <a:t>Changes</a:t>
            </a:r>
          </a:p>
          <a:p>
            <a:r>
              <a:rPr lang="en-US" dirty="0" smtClean="0"/>
              <a:t>“Free”</a:t>
            </a:r>
            <a:endParaRPr lang="en-US" dirty="0" smtClean="0"/>
          </a:p>
          <a:p>
            <a:pPr marL="0" indent="0">
              <a:buNone/>
            </a:pPr>
            <a:r>
              <a:rPr lang="en-US" sz="2400" b="1" i="1" dirty="0" smtClean="0"/>
              <a:t>*Not all features/policies apply on &lt; 2008</a:t>
            </a:r>
            <a:endParaRPr lang="en-US" sz="2400" b="1" i="1" dirty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/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Policies</a:t>
            </a:r>
          </a:p>
          <a:p>
            <a:pPr lvl="1"/>
            <a:r>
              <a:rPr lang="en-US" sz="2400" dirty="0" smtClean="0"/>
              <a:t>Includes condition/expected behavior</a:t>
            </a:r>
          </a:p>
          <a:p>
            <a:pPr lvl="1"/>
            <a:r>
              <a:rPr lang="en-US" sz="2400" dirty="0" smtClean="0"/>
              <a:t>Desired state / what targets / when to check</a:t>
            </a:r>
          </a:p>
          <a:p>
            <a:pPr lvl="1"/>
            <a:r>
              <a:rPr lang="en-US" sz="2400" dirty="0" smtClean="0"/>
              <a:t>Can only contain one condition</a:t>
            </a:r>
          </a:p>
          <a:p>
            <a:r>
              <a:rPr lang="en-US" sz="2400" dirty="0" smtClean="0"/>
              <a:t>Conditions</a:t>
            </a:r>
          </a:p>
          <a:p>
            <a:pPr lvl="1"/>
            <a:r>
              <a:rPr lang="en-US" sz="2400" dirty="0" smtClean="0"/>
              <a:t>Boolean Expression specifies target type</a:t>
            </a:r>
          </a:p>
          <a:p>
            <a:pPr lvl="1"/>
            <a:r>
              <a:rPr lang="en-US" sz="2400" dirty="0" smtClean="0"/>
              <a:t>i.e. Name LIKE ‘sp_%’</a:t>
            </a:r>
          </a:p>
          <a:p>
            <a:r>
              <a:rPr lang="en-US" sz="2400" dirty="0" smtClean="0"/>
              <a:t>Facet</a:t>
            </a:r>
          </a:p>
          <a:p>
            <a:pPr lvl="1"/>
            <a:r>
              <a:rPr lang="en-US" sz="2400" dirty="0" smtClean="0"/>
              <a:t>Logical dimension properties</a:t>
            </a:r>
          </a:p>
          <a:p>
            <a:r>
              <a:rPr lang="en-US" sz="2400" dirty="0" smtClean="0"/>
              <a:t>Category</a:t>
            </a:r>
          </a:p>
          <a:p>
            <a:pPr lvl="1"/>
            <a:r>
              <a:rPr lang="en-US" sz="2400" dirty="0" smtClean="0"/>
              <a:t>Classification to help manage policies.</a:t>
            </a:r>
          </a:p>
          <a:p>
            <a:pPr lvl="1"/>
            <a:r>
              <a:rPr lang="en-US" sz="2400" dirty="0" smtClean="0"/>
              <a:t>1 Category per Policy</a:t>
            </a:r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/ Architecture</a:t>
            </a:r>
            <a:endParaRPr lang="en-US" dirty="0"/>
          </a:p>
        </p:txBody>
      </p:sp>
      <p:pic>
        <p:nvPicPr>
          <p:cNvPr id="4" name="Content Placeholder 3" descr="PBM_HighLevel_Concept_Map_thumb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90600" y="1981200"/>
            <a:ext cx="7556146" cy="3810000"/>
          </a:xfrm>
        </p:spPr>
      </p:pic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Policies</a:t>
            </a:r>
          </a:p>
          <a:p>
            <a:r>
              <a:rPr lang="en-US" sz="1600" dirty="0" smtClean="0"/>
              <a:t>Expressive conditions</a:t>
            </a:r>
          </a:p>
          <a:p>
            <a:r>
              <a:rPr lang="en-US" sz="1600" dirty="0" smtClean="0"/>
              <a:t>Facets</a:t>
            </a:r>
          </a:p>
          <a:p>
            <a:r>
              <a:rPr lang="en-US" sz="1600" dirty="0" smtClean="0"/>
              <a:t>Ad hoc evaluation</a:t>
            </a:r>
          </a:p>
          <a:p>
            <a:r>
              <a:rPr lang="en-US" sz="1600" dirty="0" smtClean="0"/>
              <a:t>Policy Automation</a:t>
            </a:r>
          </a:p>
          <a:p>
            <a:r>
              <a:rPr lang="en-US" sz="1600" dirty="0" smtClean="0"/>
              <a:t>Policy Violation Alert</a:t>
            </a:r>
          </a:p>
          <a:p>
            <a:r>
              <a:rPr lang="en-US" sz="1600" dirty="0" smtClean="0"/>
              <a:t>Policy Health</a:t>
            </a:r>
          </a:p>
          <a:p>
            <a:r>
              <a:rPr lang="en-US" sz="1600" dirty="0" smtClean="0"/>
              <a:t>Policy Category</a:t>
            </a:r>
          </a:p>
          <a:p>
            <a:r>
              <a:rPr lang="en-US" sz="1600" dirty="0" smtClean="0"/>
              <a:t>Create Policy from State</a:t>
            </a:r>
          </a:p>
          <a:p>
            <a:r>
              <a:rPr lang="en-US" sz="1600" dirty="0" smtClean="0"/>
              <a:t>Multiple Server Mgt</a:t>
            </a:r>
          </a:p>
          <a:p>
            <a:r>
              <a:rPr lang="en-US" sz="1600" dirty="0" smtClean="0"/>
              <a:t>Non-DB Engine Support</a:t>
            </a:r>
          </a:p>
          <a:p>
            <a:r>
              <a:rPr lang="en-US" sz="1600" dirty="0" smtClean="0"/>
              <a:t>	Surface Area configuration facets</a:t>
            </a:r>
          </a:p>
          <a:p>
            <a:r>
              <a:rPr lang="en-US" sz="1600" dirty="0" smtClean="0"/>
              <a:t>Down-level Support</a:t>
            </a:r>
          </a:p>
          <a:p>
            <a:r>
              <a:rPr lang="en-US" sz="1600" dirty="0" smtClean="0"/>
              <a:t>	2000 and above</a:t>
            </a:r>
          </a:p>
          <a:p>
            <a:r>
              <a:rPr lang="en-US" sz="1600" dirty="0" smtClean="0"/>
              <a:t>Out-of-Box Best Practices (demo)</a:t>
            </a:r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4200"/>
            <a:ext cx="8229600" cy="1143000"/>
          </a:xfrm>
        </p:spPr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414521809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QL2008Light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2009-09-15T19:04:13Z</outs:dateTime>
      <outs:isPinned>true</outs:isPinned>
    </outs:relatedDate>
    <outs:relatedDate>
      <outs:type>2</outs:type>
      <outs:displayName>Created</outs:displayName>
      <outs:dateTime>2009-06-12T00:05:02Z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"Jorge Segarra" &lt;jorge.segarra@live.com&gt;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Jorge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BEB684D7-7807-447A-B778-5DA38616A238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SQL2008Light</Template>
  <TotalTime>706</TotalTime>
  <Words>322</Words>
  <Application>Microsoft Office PowerPoint</Application>
  <PresentationFormat>On-screen Show (4:3)</PresentationFormat>
  <Paragraphs>88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SQL2008Light</vt:lpstr>
      <vt:lpstr>Policy Based Management 101</vt:lpstr>
      <vt:lpstr>University Community Health</vt:lpstr>
      <vt:lpstr>Agenda</vt:lpstr>
      <vt:lpstr>What is PBM?</vt:lpstr>
      <vt:lpstr>Why Policy Based Management?</vt:lpstr>
      <vt:lpstr>Model / Architecture</vt:lpstr>
      <vt:lpstr>Model / Architecture</vt:lpstr>
      <vt:lpstr>Key Features</vt:lpstr>
      <vt:lpstr>DEMO</vt:lpstr>
      <vt:lpstr>Resources</vt:lpstr>
      <vt:lpstr>EPM Framework</vt:lpstr>
      <vt:lpstr>Questions?  Contact info:  email: jorge@sqlchicken.com blog: http://SQLCHICKEN.COM TWITTER: @SQLCHICKEN feedback:http://speakerrate.com/sqlchicken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Based Management</dc:title>
  <dc:creator>"Jorge Segarra" &lt;jorge.segarra@live.com&gt;</dc:creator>
  <cp:keywords>PBM;SQL;Policy;Management</cp:keywords>
  <cp:lastModifiedBy>Jorge</cp:lastModifiedBy>
  <cp:revision>42</cp:revision>
  <dcterms:created xsi:type="dcterms:W3CDTF">2009-06-12T00:05:02Z</dcterms:created>
  <dcterms:modified xsi:type="dcterms:W3CDTF">2009-10-17T03:33:06Z</dcterms:modified>
</cp:coreProperties>
</file>